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7" r:id="rId11"/>
    <p:sldId id="269" r:id="rId12"/>
    <p:sldId id="317" r:id="rId13"/>
    <p:sldId id="318" r:id="rId14"/>
    <p:sldId id="319" r:id="rId15"/>
    <p:sldId id="320" r:id="rId16"/>
    <p:sldId id="321" r:id="rId17"/>
    <p:sldId id="322" r:id="rId18"/>
    <p:sldId id="304" r:id="rId19"/>
    <p:sldId id="268" r:id="rId20"/>
    <p:sldId id="270" r:id="rId21"/>
    <p:sldId id="283" r:id="rId22"/>
    <p:sldId id="271" r:id="rId23"/>
    <p:sldId id="272" r:id="rId24"/>
    <p:sldId id="273" r:id="rId25"/>
    <p:sldId id="323" r:id="rId26"/>
    <p:sldId id="324" r:id="rId27"/>
    <p:sldId id="325" r:id="rId28"/>
    <p:sldId id="326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83" d="100"/>
          <a:sy n="83" d="100"/>
        </p:scale>
        <p:origin x="-1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15.xml"/><Relationship Id="rId12" Type="http://schemas.openxmlformats.org/officeDocument/2006/relationships/slide" Target="slide16.xml"/><Relationship Id="rId13" Type="http://schemas.openxmlformats.org/officeDocument/2006/relationships/slide" Target="slide17.xml"/><Relationship Id="rId14" Type="http://schemas.openxmlformats.org/officeDocument/2006/relationships/slide" Target="slide18.xml"/><Relationship Id="rId15" Type="http://schemas.openxmlformats.org/officeDocument/2006/relationships/slide" Target="slide25.xml"/><Relationship Id="rId16" Type="http://schemas.openxmlformats.org/officeDocument/2006/relationships/slide" Target="slide28.xml"/><Relationship Id="rId17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8.xml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7 </a:t>
            </a:r>
            <a:r>
              <a:rPr lang="el-GR" dirty="0" err="1" smtClean="0"/>
              <a:t>κλειδια</a:t>
            </a:r>
            <a:r>
              <a:rPr lang="el-GR" dirty="0" smtClean="0"/>
              <a:t> του </a:t>
            </a:r>
            <a:r>
              <a:rPr lang="el-GR" dirty="0" err="1" smtClean="0"/>
              <a:t>δρακου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Παρουσίαση της πλατφόρμας του καθηγητή</a:t>
            </a:r>
            <a:endParaRPr lang="el-GR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82700" y="419100"/>
            <a:ext cx="6642100" cy="1028700"/>
            <a:chOff x="959" y="3031"/>
            <a:chExt cx="10461" cy="1620"/>
          </a:xfrm>
        </p:grpSpPr>
        <p:pic>
          <p:nvPicPr>
            <p:cNvPr id="1027" name="Picture 3" descr="Logo ΕΠΕΕΔΒΜ-20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0" y="3391"/>
              <a:ext cx="4500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139" y="4651"/>
              <a:ext cx="10080" cy="0"/>
            </a:xfrm>
            <a:prstGeom prst="line">
              <a:avLst/>
            </a:prstGeom>
            <a:noFill/>
            <a:ln w="19050">
              <a:solidFill>
                <a:srgbClr val="6666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459" y="3031"/>
            <a:ext cx="72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r:id="rId4" imgW="1238423" imgH="1238423" progId="">
                    <p:embed/>
                  </p:oleObj>
                </mc:Choice>
                <mc:Fallback>
                  <p:oleObj r:id="rId4" imgW="1238423" imgH="1238423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9" y="3031"/>
                          <a:ext cx="720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99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0" name="Picture 6" descr="Logo_EAP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9" y="3391"/>
              <a:ext cx="3960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5099" y="3751"/>
              <a:ext cx="1440" cy="7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500" b="1" i="0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Verdana" pitchFamily="34" charset="0"/>
                </a:rPr>
                <a:t>ΑΡΙΣΤΟΤΕΛΕΙΟ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500" b="1" i="0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Verdana" pitchFamily="34" charset="0"/>
                </a:rPr>
                <a:t>ΠΑΝΕΠΙΣΤΗΜΙΟ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500" b="1" i="0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Verdana" pitchFamily="34" charset="0"/>
                </a:rPr>
                <a:t>ΘΕΣΣΑΛΟΝΙΚΗΣ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81200" y="2269550"/>
            <a:ext cx="5122883" cy="40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Προσθηκη</a:t>
            </a:r>
            <a:r>
              <a:rPr lang="el-GR" dirty="0" smtClean="0"/>
              <a:t> </a:t>
            </a:r>
            <a:r>
              <a:rPr lang="el-GR" dirty="0" err="1" smtClean="0"/>
              <a:t>νεου</a:t>
            </a:r>
            <a:r>
              <a:rPr lang="el-GR" dirty="0" smtClean="0"/>
              <a:t> </a:t>
            </a:r>
            <a:r>
              <a:rPr lang="el-GR" dirty="0" err="1" smtClean="0"/>
              <a:t>μαθητη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Users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2286000" y="3505200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15352"/>
            <a:ext cx="5133975" cy="4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Προσθηκη</a:t>
            </a:r>
            <a:r>
              <a:rPr lang="el-GR" dirty="0" smtClean="0"/>
              <a:t> </a:t>
            </a:r>
            <a:r>
              <a:rPr lang="el-GR" dirty="0" err="1" smtClean="0"/>
              <a:t>νεου</a:t>
            </a:r>
            <a:r>
              <a:rPr lang="el-GR" dirty="0" smtClean="0"/>
              <a:t> </a:t>
            </a:r>
            <a:r>
              <a:rPr lang="el-GR" dirty="0" err="1" smtClean="0"/>
              <a:t>μαθητη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Εδώ βλέπουμε όλους τους μαθητές μας.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Για να προσθέσουμε νέο μαθητή, πατάμε το </a:t>
            </a:r>
            <a:r>
              <a:rPr lang="en-US" sz="2400" b="1" dirty="0" smtClean="0"/>
              <a:t>New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8768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36150"/>
            <a:ext cx="5122883" cy="40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Προσθηκη</a:t>
            </a:r>
            <a:r>
              <a:rPr lang="el-GR" dirty="0" smtClean="0"/>
              <a:t> </a:t>
            </a:r>
            <a:r>
              <a:rPr lang="el-GR" dirty="0" err="1" smtClean="0"/>
              <a:t>νεου</a:t>
            </a:r>
            <a:r>
              <a:rPr lang="el-GR" dirty="0" smtClean="0"/>
              <a:t> </a:t>
            </a:r>
            <a:r>
              <a:rPr lang="el-GR" dirty="0" err="1" smtClean="0"/>
              <a:t>μαθητη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Συμπληρώνουμε τα 4 πεδία: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Όνομα χρήστη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Κωδικός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Όνομα (πραγματικό)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Επώνυμο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Το </a:t>
            </a:r>
            <a:r>
              <a:rPr lang="el-GR" sz="2400" b="1" dirty="0" smtClean="0"/>
              <a:t>όνομα χρήστη </a:t>
            </a:r>
            <a:r>
              <a:rPr lang="el-GR" sz="2400" dirty="0" smtClean="0"/>
              <a:t>θα ‘πρεπε να είναι κάτι </a:t>
            </a:r>
            <a:r>
              <a:rPr lang="el-GR" sz="2400" b="1" dirty="0" smtClean="0"/>
              <a:t>εύκολο</a:t>
            </a:r>
            <a:r>
              <a:rPr lang="el-GR" sz="2400" dirty="0" smtClean="0"/>
              <a:t>, που να παραπέμπει στο πραγματικό ονοματεπώνυμο του μαθητή.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Ο κωδικός, από την άλλη, θα πρέπει να </a:t>
            </a:r>
            <a:r>
              <a:rPr lang="el-GR" sz="2400" b="1" dirty="0" smtClean="0"/>
              <a:t>ΜΗΝ παραπέμπει πουθενά</a:t>
            </a:r>
            <a:r>
              <a:rPr lang="el-G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Όταν τελειώσουμε, πατάμε </a:t>
            </a:r>
            <a:r>
              <a:rPr lang="en-US" sz="2400" b="1" dirty="0" smtClean="0"/>
              <a:t>submit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0386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2362200"/>
            <a:ext cx="1219200" cy="1828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42200"/>
            <a:ext cx="5115166" cy="401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Αλλαγη</a:t>
            </a:r>
            <a:r>
              <a:rPr lang="el-GR" dirty="0" smtClean="0"/>
              <a:t> </a:t>
            </a:r>
            <a:r>
              <a:rPr lang="el-GR" dirty="0" err="1" smtClean="0"/>
              <a:t>στοιχειων</a:t>
            </a:r>
            <a:r>
              <a:rPr lang="el-GR" dirty="0" smtClean="0"/>
              <a:t> </a:t>
            </a:r>
            <a:r>
              <a:rPr lang="el-GR" dirty="0" err="1" smtClean="0"/>
              <a:t>μαθητη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Αντί να κάνουμε νέο λογαριασμό μαθητή, μπορούμε να επεξεργαστούμε έναν υπάρχοντα.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Επιλέγουμε τον μαθητή που θέλουμε και πατάμε </a:t>
            </a:r>
            <a:r>
              <a:rPr lang="en-US" sz="2400" b="1" dirty="0" smtClean="0"/>
              <a:t>select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437356" y="5374688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2514600"/>
            <a:ext cx="4114800" cy="4076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1" y="1736151"/>
            <a:ext cx="5122882" cy="4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Αλλαγη</a:t>
            </a:r>
            <a:r>
              <a:rPr lang="el-GR" dirty="0" smtClean="0"/>
              <a:t> </a:t>
            </a:r>
            <a:r>
              <a:rPr lang="el-GR" dirty="0" err="1" smtClean="0"/>
              <a:t>στοιχειων</a:t>
            </a:r>
            <a:r>
              <a:rPr lang="el-GR" dirty="0" smtClean="0"/>
              <a:t> </a:t>
            </a:r>
            <a:r>
              <a:rPr lang="el-GR" dirty="0" err="1" smtClean="0"/>
              <a:t>μαθητη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999038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700" dirty="0" smtClean="0"/>
              <a:t>Εδώ βλέπουμε τα στοιχεία του, και τους πόντους που έχει μαζέψει.</a:t>
            </a:r>
          </a:p>
          <a:p>
            <a:pPr>
              <a:spcBef>
                <a:spcPts val="1800"/>
              </a:spcBef>
            </a:pPr>
            <a:r>
              <a:rPr lang="el-GR" sz="2700" dirty="0" smtClean="0"/>
              <a:t>Αυτό μας είναι χρήσιμο στην περίπτωση που ο μαθητής έχει ξεχάσει τον κωδικό του και θέλει να του τον θυμίσουμε.</a:t>
            </a:r>
          </a:p>
          <a:p>
            <a:pPr>
              <a:spcBef>
                <a:spcPts val="1800"/>
              </a:spcBef>
            </a:pPr>
            <a:r>
              <a:rPr lang="el-GR" sz="2700" dirty="0" smtClean="0"/>
              <a:t>Μπορούμε επίσης να αλλάξουμε τον κωδικό του μαθητή αν μας το ζητήσει (αν, π.χ., τον έχει μάθει κάποιος άλλος). Για να κάνουμε αλλαγές, πρέπει πρώτα να πατήσουμε στο </a:t>
            </a:r>
            <a:r>
              <a:rPr lang="en-US" sz="2700" b="1" dirty="0" smtClean="0"/>
              <a:t>Edit</a:t>
            </a:r>
            <a:r>
              <a:rPr lang="el-GR" sz="2700" dirty="0" smtClean="0"/>
              <a:t>, και αφού τελειώσουμε στο </a:t>
            </a:r>
            <a:r>
              <a:rPr lang="en-US" sz="2700" b="1" dirty="0" smtClean="0"/>
              <a:t>Submit</a:t>
            </a:r>
            <a:r>
              <a:rPr lang="en-US" sz="2700" dirty="0" smtClean="0"/>
              <a:t>, </a:t>
            </a:r>
            <a:r>
              <a:rPr lang="el-GR" sz="2700" dirty="0" smtClean="0"/>
              <a:t>που θα εμφανιστεί.</a:t>
            </a:r>
          </a:p>
          <a:p>
            <a:pPr>
              <a:spcBef>
                <a:spcPts val="1800"/>
              </a:spcBef>
            </a:pPr>
            <a:r>
              <a:rPr lang="el-GR" sz="2700" dirty="0" smtClean="0"/>
              <a:t>Δεν μπορούμε να αναθέσουμε την εποπτεία ενός μαθητή σε άλλον καθηγητή. Αν αυτό είναι απαραίτητο, απευθυνόμαστε στον </a:t>
            </a:r>
            <a:r>
              <a:rPr lang="en-US" sz="2700" b="1" dirty="0" smtClean="0"/>
              <a:t>admin</a:t>
            </a:r>
            <a:r>
              <a:rPr lang="en-US" sz="2700" dirty="0" smtClean="0"/>
              <a:t>.</a:t>
            </a:r>
            <a:endParaRPr lang="el-GR" sz="2700" dirty="0" smtClean="0"/>
          </a:p>
          <a:p>
            <a:pPr>
              <a:spcBef>
                <a:spcPts val="1800"/>
              </a:spcBef>
            </a:pPr>
            <a:r>
              <a:rPr lang="el-GR" sz="2700" dirty="0" smtClean="0"/>
              <a:t>Με το κουμπί </a:t>
            </a:r>
            <a:r>
              <a:rPr lang="en-US" sz="2700" b="1" dirty="0" smtClean="0"/>
              <a:t>remove</a:t>
            </a:r>
            <a:r>
              <a:rPr lang="en-US" sz="2700" dirty="0" smtClean="0"/>
              <a:t> </a:t>
            </a:r>
            <a:r>
              <a:rPr lang="el-GR" sz="2700" dirty="0" smtClean="0"/>
              <a:t>μπορούμε να διαγράψουμε έναν μαθητή. </a:t>
            </a:r>
            <a:r>
              <a:rPr lang="el-GR" sz="2700" b="1" dirty="0" smtClean="0"/>
              <a:t>Προσοχή, αυτό είναι μη αναστρέψιμο!</a:t>
            </a:r>
          </a:p>
          <a:p>
            <a:pPr>
              <a:spcBef>
                <a:spcPts val="1800"/>
              </a:spcBef>
            </a:pPr>
            <a:r>
              <a:rPr lang="el-GR" sz="2700" dirty="0" smtClean="0"/>
              <a:t>Τέλος, μπορούμε να δούμε τις ασκήσεις που έχει βάλει αυτός ο μαθητής στο </a:t>
            </a:r>
            <a:r>
              <a:rPr lang="en-US" sz="2700" b="1" dirty="0" smtClean="0"/>
              <a:t>portfolio</a:t>
            </a:r>
            <a:r>
              <a:rPr lang="en-US" sz="2700" dirty="0" smtClean="0"/>
              <a:t> </a:t>
            </a:r>
            <a:r>
              <a:rPr lang="el-GR" sz="2700" dirty="0" smtClean="0"/>
              <a:t>του.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0386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2362200"/>
            <a:ext cx="1219200" cy="22860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3657600" y="4589756"/>
            <a:ext cx="8382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52600"/>
            <a:ext cx="5105400" cy="40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</a:t>
            </a:r>
            <a:r>
              <a:rPr lang="el-GR" dirty="0" err="1" smtClean="0"/>
              <a:t>μαθητη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61803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500" dirty="0" smtClean="0"/>
              <a:t>Πατώντας στο </a:t>
            </a:r>
            <a:r>
              <a:rPr lang="en-US" sz="2500" b="1" dirty="0" smtClean="0"/>
              <a:t>view portfolio</a:t>
            </a:r>
            <a:r>
              <a:rPr lang="en-US" sz="2500" dirty="0" smtClean="0"/>
              <a:t> </a:t>
            </a:r>
            <a:r>
              <a:rPr lang="el-GR" sz="2500" dirty="0" smtClean="0"/>
              <a:t>βλέπουμε τις ασκήσεις στο </a:t>
            </a:r>
            <a:r>
              <a:rPr lang="en-US" sz="2500" dirty="0" smtClean="0"/>
              <a:t>portfolio </a:t>
            </a:r>
            <a:r>
              <a:rPr lang="el-GR" sz="2500" dirty="0" smtClean="0"/>
              <a:t>του μαθητή.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Είναι μια λίστα που λειτουργεί όμοια με τη λίστα των απαντήσεων του μαθητή, αλλά περιλαμβάνει μόνο αυτές που είναι στο </a:t>
            </a:r>
            <a:r>
              <a:rPr lang="en-US" sz="2500" dirty="0" smtClean="0"/>
              <a:t>portfolio.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Από τις ασκήσεις του </a:t>
            </a:r>
            <a:r>
              <a:rPr lang="en-US" sz="2500" dirty="0" smtClean="0"/>
              <a:t>portfolio </a:t>
            </a:r>
            <a:r>
              <a:rPr lang="el-GR" sz="2500" dirty="0" smtClean="0"/>
              <a:t>(</a:t>
            </a:r>
            <a:r>
              <a:rPr lang="el-GR" sz="2500" b="1" dirty="0" smtClean="0"/>
              <a:t>και μόνο από αυτές</a:t>
            </a:r>
            <a:r>
              <a:rPr lang="el-GR" sz="2500" dirty="0" smtClean="0"/>
              <a:t>) μπορούμε να επιλέξουμε να δημοσιεύσουμε κάποια στο περιοδικό.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419600" y="5383566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2590800"/>
            <a:ext cx="5257800" cy="304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52600"/>
            <a:ext cx="5105400" cy="40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Δημοσιευση</a:t>
            </a:r>
            <a:r>
              <a:rPr lang="el-GR" dirty="0" smtClean="0"/>
              <a:t> στο </a:t>
            </a:r>
            <a:r>
              <a:rPr lang="el-GR" dirty="0" err="1" smtClean="0"/>
              <a:t>περιοδικο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61803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500" dirty="0" smtClean="0"/>
              <a:t>Επιλέγοντας μια άσκηση στο </a:t>
            </a:r>
            <a:r>
              <a:rPr lang="en-US" sz="2500" dirty="0" smtClean="0"/>
              <a:t>portfolio</a:t>
            </a:r>
            <a:r>
              <a:rPr lang="el-GR" sz="2500" dirty="0" smtClean="0"/>
              <a:t>, μπορούμε να την δούμε.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Με το κουμπί </a:t>
            </a:r>
            <a:r>
              <a:rPr lang="en-US" sz="2500" b="1" dirty="0" smtClean="0"/>
              <a:t>Upload to Magazine</a:t>
            </a:r>
            <a:r>
              <a:rPr lang="en-US" sz="2500" dirty="0" smtClean="0"/>
              <a:t> </a:t>
            </a:r>
            <a:r>
              <a:rPr lang="el-GR" sz="2500" dirty="0" smtClean="0"/>
              <a:t>μπορούμε να τη δημοσιεύσουμε στο περιοδικό.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Το περιοδικό είναι </a:t>
            </a:r>
            <a:r>
              <a:rPr lang="el-GR" sz="2500" b="1" dirty="0" smtClean="0"/>
              <a:t>κοινό</a:t>
            </a:r>
            <a:r>
              <a:rPr lang="el-GR" sz="2500" dirty="0" smtClean="0"/>
              <a:t> για όλους τους μαθητές της ίδιας γλώσσας.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Για να κρατηθεί ο αριθμός των δημοσιευμένων κειμένων σε λογικά επίπεδα, θα πρέπει να είστε </a:t>
            </a:r>
            <a:r>
              <a:rPr lang="el-GR" sz="2500" b="1" dirty="0" smtClean="0"/>
              <a:t>αρκετά επιλεκτικοί </a:t>
            </a:r>
            <a:r>
              <a:rPr lang="el-GR" sz="2500" dirty="0" smtClean="0"/>
              <a:t>στο ποιες ασκήσεις θα δημοσιεύετε.</a:t>
            </a:r>
          </a:p>
          <a:p>
            <a:pPr>
              <a:spcBef>
                <a:spcPts val="1800"/>
              </a:spcBef>
            </a:pPr>
            <a:r>
              <a:rPr lang="el-GR" sz="2500" dirty="0" smtClean="0"/>
              <a:t>Ένας καλός στόχος είναι 1-3 ασκήσεις / μήνα, για τον κάθε καθηγητή.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038600" y="5383566"/>
            <a:ext cx="990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2286000"/>
            <a:ext cx="4191000" cy="32004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15352"/>
            <a:ext cx="5133975" cy="40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Αλλαγη</a:t>
            </a:r>
            <a:r>
              <a:rPr lang="el-GR" dirty="0" smtClean="0"/>
              <a:t> </a:t>
            </a:r>
            <a:r>
              <a:rPr lang="el-GR" dirty="0" err="1" smtClean="0"/>
              <a:t>προσωπικων</a:t>
            </a:r>
            <a:r>
              <a:rPr lang="el-GR" dirty="0" smtClean="0"/>
              <a:t> </a:t>
            </a:r>
            <a:r>
              <a:rPr lang="el-GR" dirty="0" err="1" smtClean="0"/>
              <a:t>στοιχειων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Μπορούμε επίσης να αλλάξουμε τα στοιχεία του δικού μας λογαριασμού.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Στα δεξιά, υπάρχει ένα </a:t>
            </a:r>
            <a:r>
              <a:rPr lang="el-GR" sz="2400" b="1" dirty="0" smtClean="0"/>
              <a:t>μικρό μενού </a:t>
            </a:r>
            <a:r>
              <a:rPr lang="el-GR" sz="2400" dirty="0" smtClean="0"/>
              <a:t>με τις επιλογές </a:t>
            </a:r>
            <a:r>
              <a:rPr lang="en-US" sz="2400" dirty="0" smtClean="0"/>
              <a:t>Student </a:t>
            </a:r>
            <a:r>
              <a:rPr lang="el-GR" sz="2400" dirty="0" smtClean="0"/>
              <a:t>και </a:t>
            </a:r>
            <a:r>
              <a:rPr lang="en-US" sz="2400" dirty="0" smtClean="0"/>
              <a:t>Teacher.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Επιλέγοντας </a:t>
            </a:r>
            <a:r>
              <a:rPr lang="en-US" sz="2400" b="1" dirty="0" smtClean="0"/>
              <a:t>Teacher</a:t>
            </a:r>
            <a:r>
              <a:rPr lang="en-US" sz="2400" dirty="0" smtClean="0"/>
              <a:t>, </a:t>
            </a:r>
            <a:r>
              <a:rPr lang="el-GR" sz="2400" dirty="0" smtClean="0"/>
              <a:t>βλέπουμε τον προσωπικό μας λογαριασμό.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Τον επιλέγουμε, και πατάμε </a:t>
            </a:r>
            <a:r>
              <a:rPr lang="en-US" sz="2400" b="1" dirty="0" smtClean="0"/>
              <a:t>select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Έτσι μπορούμε να θυμηθούμε ή να αλλάξουμε τον κωδικό μας.</a:t>
            </a:r>
          </a:p>
          <a:p>
            <a:pPr>
              <a:spcBef>
                <a:spcPts val="1800"/>
              </a:spcBef>
            </a:pPr>
            <a:r>
              <a:rPr lang="el-GR" sz="2400" b="1" dirty="0" smtClean="0"/>
              <a:t>Προσοχή</a:t>
            </a:r>
            <a:r>
              <a:rPr lang="el-GR" sz="2400" dirty="0" smtClean="0"/>
              <a:t>! Δεν θέλουμε να διαγράψουμε τον εαυτό μας! (Για κανένα λόγο: αν διαγράψουμε τον εαυτό μας, </a:t>
            </a:r>
            <a:r>
              <a:rPr lang="el-GR" sz="2400" b="1" dirty="0" smtClean="0"/>
              <a:t>αυτόματα διαγράφουμε και όλους τους μαθητές μας</a:t>
            </a:r>
            <a:r>
              <a:rPr lang="el-GR" sz="2400" dirty="0" smtClean="0"/>
              <a:t>! Μη αναστρέψιμα!)</a:t>
            </a:r>
          </a:p>
          <a:p>
            <a:pPr>
              <a:spcBef>
                <a:spcPts val="1800"/>
              </a:spcBef>
            </a:pPr>
            <a:endParaRPr lang="el-G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4437356" y="5374688"/>
            <a:ext cx="6096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581400" y="2514600"/>
            <a:ext cx="3657600" cy="4076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7467600" y="2514600"/>
            <a:ext cx="6096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49390" y="2286000"/>
            <a:ext cx="50533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Βλεποντασ τισ απαντησεισ των μαθητων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Student Answers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2189094" y="4396668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580" y="1730099"/>
            <a:ext cx="5033420" cy="394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Βλεποντασ</a:t>
            </a:r>
            <a:r>
              <a:rPr lang="el-GR" dirty="0" smtClean="0"/>
              <a:t> τις </a:t>
            </a:r>
            <a:r>
              <a:rPr lang="el-GR" dirty="0" err="1" smtClean="0"/>
              <a:t>απαντησεισ</a:t>
            </a:r>
            <a:r>
              <a:rPr lang="el-GR" dirty="0" smtClean="0"/>
              <a:t> των </a:t>
            </a:r>
            <a:r>
              <a:rPr lang="el-GR" dirty="0" err="1" smtClean="0"/>
              <a:t>μαθητων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Βλέπουμε μια λίστα με όλες τις ασκήσεις που έχουν κάνει οι μαθητές μας.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Η λίστα έχει περισσότερες στήλες απ’ όσες φαίνονται. Κάντε </a:t>
            </a:r>
            <a:r>
              <a:rPr lang="en-US" sz="2400" b="1" dirty="0" smtClean="0"/>
              <a:t>scroll </a:t>
            </a:r>
            <a:r>
              <a:rPr lang="el-GR" sz="2400" b="1" dirty="0" smtClean="0"/>
              <a:t>στα δεξιά </a:t>
            </a:r>
            <a:r>
              <a:rPr lang="el-GR" sz="2400" dirty="0" smtClean="0"/>
              <a:t>για να τις δείτε.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περιεχομενα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>
                <a:hlinkClick r:id="rId2" action="ppaction://hlinksldjump"/>
              </a:rPr>
              <a:t>Ιεραρχική δομή της πλατφόρμας</a:t>
            </a:r>
            <a:endParaRPr lang="el-GR" dirty="0" smtClean="0"/>
          </a:p>
          <a:p>
            <a:pPr lvl="1"/>
            <a:r>
              <a:rPr lang="el-GR" dirty="0" smtClean="0">
                <a:hlinkClick r:id="rId3" action="ppaction://hlinksldjump"/>
              </a:rPr>
              <a:t>Ο καθηγητής</a:t>
            </a:r>
            <a:endParaRPr lang="el-GR" dirty="0" smtClean="0"/>
          </a:p>
          <a:p>
            <a:pPr lvl="1"/>
            <a:r>
              <a:rPr lang="el-GR" dirty="0" smtClean="0">
                <a:hlinkClick r:id="rId4" action="ppaction://hlinksldjump"/>
              </a:rPr>
              <a:t>Ο </a:t>
            </a:r>
            <a:r>
              <a:rPr lang="en-US" dirty="0" smtClean="0">
                <a:hlinkClick r:id="rId4" action="ppaction://hlinksldjump"/>
              </a:rPr>
              <a:t>admin</a:t>
            </a:r>
            <a:endParaRPr lang="en-US" dirty="0" smtClean="0"/>
          </a:p>
          <a:p>
            <a:r>
              <a:rPr lang="el-GR" dirty="0" smtClean="0">
                <a:hlinkClick r:id="rId5" action="ppaction://hlinksldjump"/>
              </a:rPr>
              <a:t>Τα 7 Κλειδιά του Δράκου</a:t>
            </a:r>
            <a:endParaRPr lang="el-GR" dirty="0" smtClean="0"/>
          </a:p>
          <a:p>
            <a:pPr lvl="1"/>
            <a:r>
              <a:rPr lang="el-GR" dirty="0" smtClean="0">
                <a:hlinkClick r:id="rId6" action="ppaction://hlinksldjump"/>
              </a:rPr>
              <a:t>Τα κείμενα</a:t>
            </a:r>
            <a:endParaRPr lang="el-GR" dirty="0" smtClean="0"/>
          </a:p>
          <a:p>
            <a:pPr lvl="1"/>
            <a:r>
              <a:rPr lang="el-GR" dirty="0" smtClean="0">
                <a:hlinkClick r:id="rId7" action="ppaction://hlinksldjump"/>
              </a:rPr>
              <a:t>Οργάνωση ασκήσεων</a:t>
            </a:r>
            <a:endParaRPr lang="el-GR" dirty="0" smtClean="0"/>
          </a:p>
          <a:p>
            <a:pPr lvl="1"/>
            <a:r>
              <a:rPr lang="el-GR" dirty="0" smtClean="0">
                <a:hlinkClick r:id="rId8" action="ppaction://hlinksldjump"/>
              </a:rPr>
              <a:t>Τύποι ασκήσεων</a:t>
            </a:r>
            <a:endParaRPr lang="el-GR" dirty="0" smtClean="0"/>
          </a:p>
          <a:p>
            <a:r>
              <a:rPr lang="el-GR" dirty="0" smtClean="0">
                <a:hlinkClick r:id="rId9" action="ppaction://hlinksldjump"/>
              </a:rPr>
              <a:t>Διαχείριση χρηστών</a:t>
            </a:r>
            <a:endParaRPr lang="el-GR" dirty="0" smtClean="0"/>
          </a:p>
          <a:p>
            <a:pPr lvl="1"/>
            <a:r>
              <a:rPr lang="el-GR" dirty="0" smtClean="0">
                <a:hlinkClick r:id="rId9" action="ppaction://hlinksldjump"/>
              </a:rPr>
              <a:t>Προσθήκη νέου μαθητή</a:t>
            </a:r>
            <a:endParaRPr lang="el-GR" dirty="0" smtClean="0"/>
          </a:p>
          <a:p>
            <a:pPr lvl="1"/>
            <a:r>
              <a:rPr lang="el-GR" dirty="0" smtClean="0">
                <a:hlinkClick r:id="rId10" action="ppaction://hlinksldjump"/>
              </a:rPr>
              <a:t>Αλλαγή στοιχείων μαθητή</a:t>
            </a:r>
            <a:endParaRPr lang="el-GR" dirty="0" smtClean="0"/>
          </a:p>
          <a:p>
            <a:pPr lvl="1"/>
            <a:r>
              <a:rPr lang="en-US" dirty="0" smtClean="0">
                <a:hlinkClick r:id="rId11" action="ppaction://hlinksldjump"/>
              </a:rPr>
              <a:t>Portfolio </a:t>
            </a:r>
            <a:r>
              <a:rPr lang="el-GR" dirty="0" smtClean="0">
                <a:hlinkClick r:id="rId11" action="ppaction://hlinksldjump"/>
              </a:rPr>
              <a:t>μαθητή</a:t>
            </a:r>
            <a:endParaRPr lang="el-GR" dirty="0" smtClean="0"/>
          </a:p>
          <a:p>
            <a:pPr lvl="1"/>
            <a:r>
              <a:rPr lang="el-GR" dirty="0" smtClean="0">
                <a:hlinkClick r:id="rId12" action="ppaction://hlinksldjump"/>
              </a:rPr>
              <a:t>Δημοσίευση στο περιοδικό</a:t>
            </a:r>
            <a:endParaRPr lang="el-GR" dirty="0" smtClean="0"/>
          </a:p>
          <a:p>
            <a:pPr lvl="1"/>
            <a:r>
              <a:rPr lang="el-GR" dirty="0" smtClean="0">
                <a:hlinkClick r:id="rId13" action="ppaction://hlinksldjump"/>
              </a:rPr>
              <a:t>Αλλαγή προσωπικών στοιχείων</a:t>
            </a:r>
            <a:endParaRPr lang="el-GR" dirty="0" smtClean="0"/>
          </a:p>
          <a:p>
            <a:r>
              <a:rPr lang="el-GR" dirty="0" smtClean="0">
                <a:hlinkClick r:id="rId14" action="ppaction://hlinksldjump"/>
              </a:rPr>
              <a:t>Απαντήσεις των μαθητών</a:t>
            </a:r>
            <a:endParaRPr lang="el-GR" dirty="0" smtClean="0"/>
          </a:p>
          <a:p>
            <a:r>
              <a:rPr lang="el-GR" dirty="0" smtClean="0">
                <a:hlinkClick r:id="rId15" action="ppaction://hlinksldjump"/>
              </a:rPr>
              <a:t>Μηνύματα</a:t>
            </a:r>
            <a:endParaRPr lang="el-GR" dirty="0" smtClean="0"/>
          </a:p>
          <a:p>
            <a:r>
              <a:rPr lang="el-GR" dirty="0" smtClean="0">
                <a:hlinkClick r:id="rId16" action="ppaction://hlinksldjump"/>
              </a:rPr>
              <a:t>Περιοδικό</a:t>
            </a:r>
            <a:endParaRPr lang="el-GR" dirty="0" smtClean="0"/>
          </a:p>
          <a:p>
            <a:r>
              <a:rPr lang="el-GR" dirty="0" smtClean="0">
                <a:hlinkClick r:id="rId17" action="ppaction://hlinksldjump"/>
              </a:rPr>
              <a:t>Αντιμετώπιση προβλημάτων</a:t>
            </a:r>
            <a:endParaRPr lang="en-US" dirty="0" smtClean="0"/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Βλεποντασ</a:t>
            </a:r>
            <a:r>
              <a:rPr lang="el-GR" dirty="0" smtClean="0"/>
              <a:t> τις </a:t>
            </a:r>
            <a:r>
              <a:rPr lang="el-GR" dirty="0" err="1" smtClean="0"/>
              <a:t>απαντησεισ</a:t>
            </a:r>
            <a:r>
              <a:rPr lang="el-GR" dirty="0" smtClean="0"/>
              <a:t> των </a:t>
            </a:r>
            <a:r>
              <a:rPr lang="el-GR" dirty="0" err="1" smtClean="0"/>
              <a:t>μαθητων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Κάνοντας κλικ στην </a:t>
            </a:r>
            <a:r>
              <a:rPr lang="el-GR" sz="2400" b="1" dirty="0" smtClean="0"/>
              <a:t>επικεφαλίδα</a:t>
            </a:r>
            <a:r>
              <a:rPr lang="el-GR" sz="2400" dirty="0" smtClean="0"/>
              <a:t> μιας στήλης η λίστα ταξινομείται με βάση αυτή τη στήλη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Κάνοντας κλικ σε </a:t>
            </a:r>
            <a:r>
              <a:rPr lang="el-GR" sz="2400" b="1" dirty="0" smtClean="0"/>
              <a:t>πολλές στήλες</a:t>
            </a:r>
            <a:r>
              <a:rPr lang="el-GR" sz="2400" dirty="0" smtClean="0"/>
              <a:t>, κρατώντας πατημένο το </a:t>
            </a:r>
            <a:r>
              <a:rPr lang="en-US" sz="2400" dirty="0" smtClean="0"/>
              <a:t>shift, </a:t>
            </a:r>
            <a:r>
              <a:rPr lang="el-GR" sz="2400" dirty="0" smtClean="0"/>
              <a:t>ταξινομούμε τη λίστα με βάση πολλές στήλες, σε σειρά προτεραιότητας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705225" y="1752600"/>
            <a:ext cx="5057775" cy="39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733800" y="2411766"/>
            <a:ext cx="3733800" cy="304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57600" y="1752599"/>
            <a:ext cx="5105400" cy="40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Βλεποντασ</a:t>
            </a:r>
            <a:r>
              <a:rPr lang="el-GR" dirty="0" smtClean="0"/>
              <a:t> τις </a:t>
            </a:r>
            <a:r>
              <a:rPr lang="el-GR" dirty="0" err="1" smtClean="0"/>
              <a:t>απαντησεισ</a:t>
            </a:r>
            <a:r>
              <a:rPr lang="el-GR" dirty="0" smtClean="0"/>
              <a:t> των </a:t>
            </a:r>
            <a:r>
              <a:rPr lang="el-GR" dirty="0" err="1" smtClean="0"/>
              <a:t>μαθητων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Εδώ, π.χ., έχουμε ταξινομήσει τις απαντήσεις πρώτα με βάση το κείμενο, μετά με το επίπεδο δυσκολίας, και μετά με το </a:t>
            </a:r>
            <a:r>
              <a:rPr lang="en-US" sz="2400" dirty="0" smtClean="0"/>
              <a:t>focus</a:t>
            </a:r>
            <a:r>
              <a:rPr lang="el-GR" sz="2400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419600" y="2411766"/>
            <a:ext cx="2286000" cy="331434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705225" y="1740497"/>
            <a:ext cx="5057775" cy="396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Βλεποντασ</a:t>
            </a:r>
            <a:r>
              <a:rPr lang="el-GR" dirty="0" smtClean="0"/>
              <a:t> τις </a:t>
            </a:r>
            <a:r>
              <a:rPr lang="el-GR" dirty="0" err="1" smtClean="0"/>
              <a:t>απαντησεισ</a:t>
            </a:r>
            <a:r>
              <a:rPr lang="el-GR" dirty="0" smtClean="0"/>
              <a:t> των </a:t>
            </a:r>
            <a:r>
              <a:rPr lang="el-GR" dirty="0" err="1" smtClean="0"/>
              <a:t>μαθητων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Για ακόμα μεγαλύτερη ευκολία, μπορούμε να χρησιμοποιήσουμε τις επιλογές στα δεξιά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Έτσι, μπορούμε να επιλέξουμε συγκεκριμένο κείμενο, επίπεδο, </a:t>
            </a:r>
            <a:r>
              <a:rPr lang="en-US" sz="2400" dirty="0" smtClean="0"/>
              <a:t>focus </a:t>
            </a:r>
            <a:r>
              <a:rPr lang="el-GR" sz="2400" dirty="0" smtClean="0"/>
              <a:t>και μαθητή</a:t>
            </a:r>
          </a:p>
        </p:txBody>
      </p:sp>
      <p:sp>
        <p:nvSpPr>
          <p:cNvPr id="5" name="Oval 4"/>
          <p:cNvSpPr/>
          <p:nvPr/>
        </p:nvSpPr>
        <p:spPr>
          <a:xfrm>
            <a:off x="7315200" y="2209800"/>
            <a:ext cx="1295400" cy="1981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709687" y="1752600"/>
            <a:ext cx="50533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Βλεποντασ</a:t>
            </a:r>
            <a:r>
              <a:rPr lang="el-GR" dirty="0" smtClean="0"/>
              <a:t> τις </a:t>
            </a:r>
            <a:r>
              <a:rPr lang="el-GR" dirty="0" err="1" smtClean="0"/>
              <a:t>απαντησεισ</a:t>
            </a:r>
            <a:r>
              <a:rPr lang="el-GR" dirty="0" smtClean="0"/>
              <a:t> των </a:t>
            </a:r>
            <a:r>
              <a:rPr lang="el-GR" dirty="0" err="1" smtClean="0"/>
              <a:t>μαθητων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Αφού βρούμε την απάντηση που μας ενδιαφέρει, κάνουμε κλικ πάνω της και αυτή χρωματίζεται μπλε.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Μετά κάνουμε κλικ στο «</a:t>
            </a:r>
            <a:r>
              <a:rPr lang="en-US" sz="2400" dirty="0" smtClean="0"/>
              <a:t>Select</a:t>
            </a:r>
            <a:r>
              <a:rPr lang="el-GR" sz="2400" dirty="0" smtClean="0"/>
              <a:t>».</a:t>
            </a:r>
          </a:p>
        </p:txBody>
      </p:sp>
      <p:sp>
        <p:nvSpPr>
          <p:cNvPr id="5" name="Oval 4"/>
          <p:cNvSpPr/>
          <p:nvPr/>
        </p:nvSpPr>
        <p:spPr>
          <a:xfrm>
            <a:off x="3429000" y="2514600"/>
            <a:ext cx="4343400" cy="609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572000" y="5257800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705225" y="1746550"/>
            <a:ext cx="5057775" cy="39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Βλεποντασ</a:t>
            </a:r>
            <a:r>
              <a:rPr lang="el-GR" dirty="0" smtClean="0"/>
              <a:t> τις </a:t>
            </a:r>
            <a:r>
              <a:rPr lang="el-GR" dirty="0" err="1" smtClean="0"/>
              <a:t>απαντησεισ</a:t>
            </a:r>
            <a:r>
              <a:rPr lang="el-GR" dirty="0" smtClean="0"/>
              <a:t> των </a:t>
            </a:r>
            <a:r>
              <a:rPr lang="el-GR" dirty="0" err="1" smtClean="0"/>
              <a:t>μαθητων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Εδώ μπορούμε να δούμε την απάντηση του μαθητή.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Στο μικρότερο παράθυρο στα δεξιά υπάρχει </a:t>
            </a:r>
            <a:r>
              <a:rPr lang="el-GR" sz="2400" b="1" dirty="0" smtClean="0"/>
              <a:t>χώρος για να γράψουμε ένα σχόλιο.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Πιο κάτω υπάρχουν πληροφορίες για το πότε την έκανε, τι βαθμό πήρε,  πόσες φορές την προσπάθησε, ποιες ήταν οι σωστές απαντήσεις, και άλλα.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Αν η άσκηση είναι ελεύθερης απάντησης, υπάρχει, κάτω κάτω, πεδίο για να συμπληρώσουμε το βαθμό.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Όταν τελειώσουμε, αν έχουμε κάνει αλλαγές, πατάμε το </a:t>
            </a:r>
            <a:r>
              <a:rPr lang="en-US" sz="2400" b="1" dirty="0" smtClean="0"/>
              <a:t>submit</a:t>
            </a:r>
            <a:r>
              <a:rPr lang="en-US" sz="2400" dirty="0" smtClean="0"/>
              <a:t>, </a:t>
            </a:r>
            <a:r>
              <a:rPr lang="el-GR" sz="2400" dirty="0" smtClean="0"/>
              <a:t>αλλιώς το </a:t>
            </a:r>
            <a:r>
              <a:rPr lang="en-US" sz="2400" dirty="0" smtClean="0"/>
              <a:t>back</a:t>
            </a:r>
            <a:r>
              <a:rPr lang="el-GR" sz="2400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315200" y="3733800"/>
            <a:ext cx="1447800" cy="11430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114800" y="5257800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54567" y="2284024"/>
            <a:ext cx="5055834" cy="396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Μηνυματα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Messages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3733800" y="4396668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93112" y="1737636"/>
            <a:ext cx="5057775" cy="39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Μηνυματα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Στα αριστερά βρίσκεται η λίστα με τα εισερχόμενα μηνύματά μας.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 τα κουμπιά </a:t>
            </a:r>
            <a:r>
              <a:rPr lang="en-US" sz="2400" b="1" dirty="0" smtClean="0"/>
              <a:t>Inbox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b="1" dirty="0" smtClean="0"/>
              <a:t>Sent</a:t>
            </a:r>
            <a:r>
              <a:rPr lang="en-US" sz="2400" dirty="0" smtClean="0"/>
              <a:t>,</a:t>
            </a:r>
            <a:r>
              <a:rPr lang="el-GR" sz="2400" dirty="0" smtClean="0"/>
              <a:t> εναλλασσόμαστε ανάμεσα από τα εισερχόμενα και τα απεσταλμένα.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Όταν επιλέξουμε κάποιο και πατήσουμε </a:t>
            </a:r>
            <a:r>
              <a:rPr lang="en-US" sz="2400" b="1" dirty="0" smtClean="0"/>
              <a:t>Select</a:t>
            </a:r>
            <a:r>
              <a:rPr lang="en-US" sz="2400" dirty="0" smtClean="0"/>
              <a:t>, </a:t>
            </a:r>
            <a:r>
              <a:rPr lang="el-GR" sz="2400" dirty="0" smtClean="0"/>
              <a:t>το βλέπουμε στα δεξιά.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Εναλλακτικά, πατάμε το </a:t>
            </a:r>
            <a:r>
              <a:rPr lang="en-US" sz="2400" b="1" dirty="0" smtClean="0"/>
              <a:t>New Mail </a:t>
            </a:r>
            <a:r>
              <a:rPr lang="el-GR" sz="2400" dirty="0" smtClean="0"/>
              <a:t>για να γράψουμε ένα νέο μήνυμα.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514600"/>
            <a:ext cx="914400" cy="3048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114800" y="5257800"/>
            <a:ext cx="4572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3581400" y="2819400"/>
            <a:ext cx="2514600" cy="16764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6172200" y="2819400"/>
            <a:ext cx="2514600" cy="2743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6248400" y="2438400"/>
            <a:ext cx="5334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3689410" y="1713830"/>
            <a:ext cx="5057775" cy="39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Νεο</a:t>
            </a:r>
            <a:r>
              <a:rPr lang="el-GR" dirty="0" smtClean="0"/>
              <a:t> </a:t>
            </a:r>
            <a:r>
              <a:rPr lang="el-GR" dirty="0" err="1" smtClean="0"/>
              <a:t>μηνυμα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276600" cy="452596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Γράφοντας ένα νέο μήνυμα, γράφουμε θέμα και το σώμα του μηνύματος, και επιλέγουμε αποδέκτη από το μενού </a:t>
            </a:r>
            <a:r>
              <a:rPr lang="en-US" sz="2400" b="1" dirty="0" smtClean="0"/>
              <a:t>To: </a:t>
            </a:r>
            <a:r>
              <a:rPr lang="el-GR" sz="24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Ο μαθητής μπορεί να στείλει μήνυμα μόνο στον καθηγητή του.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Ο καθηγητής μπορεί να στείλει: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Σε έναν μαθητή του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Στον </a:t>
            </a:r>
            <a:r>
              <a:rPr lang="en-US" sz="2000" dirty="0" smtClean="0"/>
              <a:t>admin.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Σε όλους τους μαθητές του και στον </a:t>
            </a:r>
            <a:r>
              <a:rPr lang="en-US" sz="2000" dirty="0" smtClean="0"/>
              <a:t>admin.</a:t>
            </a:r>
            <a:endParaRPr lang="el-GR" sz="20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Ο </a:t>
            </a:r>
            <a:r>
              <a:rPr lang="en-US" sz="2400" dirty="0" smtClean="0"/>
              <a:t>admin </a:t>
            </a:r>
            <a:r>
              <a:rPr lang="el-GR" sz="2400" dirty="0" smtClean="0"/>
              <a:t>μπορεί να στείλει: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Σε έναν καθηγητή.</a:t>
            </a:r>
          </a:p>
          <a:p>
            <a:pPr lvl="1">
              <a:spcBef>
                <a:spcPts val="1800"/>
              </a:spcBef>
            </a:pPr>
            <a:r>
              <a:rPr lang="el-GR" sz="2000" dirty="0" smtClean="0"/>
              <a:t>Σε όλους τους μαθητές και τους καθηγητές.</a:t>
            </a:r>
          </a:p>
        </p:txBody>
      </p:sp>
      <p:sp>
        <p:nvSpPr>
          <p:cNvPr id="10" name="Oval 9"/>
          <p:cNvSpPr/>
          <p:nvPr/>
        </p:nvSpPr>
        <p:spPr>
          <a:xfrm>
            <a:off x="6172200" y="3048000"/>
            <a:ext cx="914400" cy="7620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6096000" y="4343400"/>
            <a:ext cx="533400" cy="4572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1963444" y="2289439"/>
            <a:ext cx="5052229" cy="39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περιοδικο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Από το κεντρικό μενού, πατάμε </a:t>
            </a:r>
            <a:r>
              <a:rPr lang="en-US" sz="2400" b="1" dirty="0" smtClean="0"/>
              <a:t>Magazine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7" name="Oval 6"/>
          <p:cNvSpPr/>
          <p:nvPr/>
        </p:nvSpPr>
        <p:spPr>
          <a:xfrm>
            <a:off x="5217112" y="4396668"/>
            <a:ext cx="1524000" cy="990600"/>
          </a:xfrm>
          <a:prstGeom prst="ellipse">
            <a:avLst/>
          </a:prstGeom>
          <a:solidFill>
            <a:schemeClr val="lt1">
              <a:alpha val="3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Αντιμετωπιση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Αν κάποιος μαθητής αντιμετωπίσει πρόβλημα χρησιμοποιώντας «Τα 7 Κλειδιά του Δράκου», το πιθανότερο είναι ότι θα απευθυνθεί στον καθηγητή του για βοήθεια.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Μερικά από τα πιο συνηθισμένα προβλήματα, και οι λύσεις τους, παρατίθενται στις επόμενες διαφάνειες.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Ιεραρχικη</a:t>
            </a:r>
            <a:r>
              <a:rPr lang="el-GR" dirty="0" smtClean="0"/>
              <a:t> </a:t>
            </a:r>
            <a:r>
              <a:rPr lang="el-GR" dirty="0" err="1" smtClean="0"/>
              <a:t>δομη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554162"/>
            <a:ext cx="2819400" cy="4525963"/>
          </a:xfrm>
        </p:spPr>
        <p:txBody>
          <a:bodyPr/>
          <a:lstStyle/>
          <a:p>
            <a:r>
              <a:rPr lang="el-GR" sz="1800" b="1" dirty="0" smtClean="0"/>
              <a:t>Ο κάθε μαθητής υπάγεται σε έναν καθηγητή</a:t>
            </a:r>
            <a:endParaRPr lang="en-US" sz="1800" b="1" dirty="0" smtClean="0"/>
          </a:p>
          <a:p>
            <a:pPr>
              <a:buNone/>
            </a:pPr>
            <a:endParaRPr lang="el-GR" sz="1800" b="1" dirty="0" smtClean="0"/>
          </a:p>
          <a:p>
            <a:r>
              <a:rPr lang="el-GR" sz="1800" b="1" dirty="0" smtClean="0"/>
              <a:t>Όλοι οι καθηγητές της ίδιας γλώσσας υπάγονται στον Διαχειριστή (</a:t>
            </a:r>
            <a:r>
              <a:rPr lang="en-US" sz="1800" b="1" dirty="0" smtClean="0"/>
              <a:t>Admin)</a:t>
            </a:r>
          </a:p>
          <a:p>
            <a:endParaRPr lang="el-GR" sz="1600" dirty="0" smtClean="0"/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1219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2590800" y="39624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Καθηγητής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2590800" y="15240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Καθηγητής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590800" y="27432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Καθηγητής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4800600" y="17526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4800600" y="12954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4800600" y="2209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4800600" y="2667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4800600" y="31242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4800600" y="35814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4800600" y="40386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4800600" y="4495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22" name="Rectangle 21"/>
          <p:cNvSpPr/>
          <p:nvPr/>
        </p:nvSpPr>
        <p:spPr>
          <a:xfrm>
            <a:off x="4800600" y="5638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24" name="Rectangle 23"/>
          <p:cNvSpPr/>
          <p:nvPr/>
        </p:nvSpPr>
        <p:spPr>
          <a:xfrm>
            <a:off x="4800600" y="6096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Μαθητής</a:t>
            </a:r>
            <a:endParaRPr lang="el-GR" dirty="0"/>
          </a:p>
        </p:txBody>
      </p:sp>
      <p:sp>
        <p:nvSpPr>
          <p:cNvPr id="30" name="Rectangle 29"/>
          <p:cNvSpPr/>
          <p:nvPr/>
        </p:nvSpPr>
        <p:spPr>
          <a:xfrm>
            <a:off x="2590800" y="5791200"/>
            <a:ext cx="1295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Καθηγητής</a:t>
            </a:r>
            <a:endParaRPr lang="el-GR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828800" y="1752600"/>
            <a:ext cx="609600" cy="1981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28800" y="3048000"/>
            <a:ext cx="609600" cy="6858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28800" y="3733800"/>
            <a:ext cx="609600" cy="457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28800" y="3733800"/>
            <a:ext cx="609600" cy="22860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200400" y="4648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Oval 52"/>
          <p:cNvSpPr/>
          <p:nvPr/>
        </p:nvSpPr>
        <p:spPr>
          <a:xfrm>
            <a:off x="3200400" y="4876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Oval 53"/>
          <p:cNvSpPr/>
          <p:nvPr/>
        </p:nvSpPr>
        <p:spPr>
          <a:xfrm>
            <a:off x="3200400" y="51054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3200400" y="53340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Oval 55"/>
          <p:cNvSpPr/>
          <p:nvPr/>
        </p:nvSpPr>
        <p:spPr>
          <a:xfrm>
            <a:off x="3200400" y="55626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Oval 56"/>
          <p:cNvSpPr/>
          <p:nvPr/>
        </p:nvSpPr>
        <p:spPr>
          <a:xfrm>
            <a:off x="52578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Oval 57"/>
          <p:cNvSpPr/>
          <p:nvPr/>
        </p:nvSpPr>
        <p:spPr>
          <a:xfrm>
            <a:off x="5257800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Oval 58"/>
          <p:cNvSpPr/>
          <p:nvPr/>
        </p:nvSpPr>
        <p:spPr>
          <a:xfrm>
            <a:off x="52578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114800" y="1447800"/>
            <a:ext cx="533400" cy="3048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14800" y="1752600"/>
            <a:ext cx="533400" cy="1524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14800" y="1752600"/>
            <a:ext cx="533400" cy="609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114800" y="2819400"/>
            <a:ext cx="533400" cy="1524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114800" y="2971800"/>
            <a:ext cx="533400" cy="3048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114800" y="3733800"/>
            <a:ext cx="533400" cy="457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14800" y="4191000"/>
            <a:ext cx="533400" cy="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114800" y="4191000"/>
            <a:ext cx="533400" cy="457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114800" y="5867400"/>
            <a:ext cx="533400" cy="1524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114800" y="6019800"/>
            <a:ext cx="533400" cy="228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Αντιμετωπιση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500" dirty="0" smtClean="0"/>
              <a:t>Δεν μπορώ να εγκαταστήσω το πρόγραμμα. Λέει ότι μου λείπει το </a:t>
            </a:r>
            <a:r>
              <a:rPr lang="en-US" sz="2500" dirty="0" smtClean="0"/>
              <a:t>msvcr100.dll</a:t>
            </a:r>
            <a:r>
              <a:rPr lang="el-GR" sz="25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Πείτε στον μαθητή να εντοπίσει το αρχείο αυτό στο </a:t>
            </a:r>
            <a:r>
              <a:rPr lang="en-US" sz="2200" dirty="0" smtClean="0"/>
              <a:t>Internet (</a:t>
            </a:r>
            <a:r>
              <a:rPr lang="el-GR" sz="2200" dirty="0" smtClean="0"/>
              <a:t>με μια μηχανή αναζήτησης), να το κατεβάσει, και να το αποθηκεύσει στο </a:t>
            </a:r>
            <a:r>
              <a:rPr lang="en-US" sz="2200" dirty="0" smtClean="0"/>
              <a:t>c</a:t>
            </a:r>
            <a:r>
              <a:rPr lang="el-GR" sz="2200" dirty="0" smtClean="0"/>
              <a:t>:\</a:t>
            </a:r>
            <a:r>
              <a:rPr lang="en-US" sz="2200" dirty="0" smtClean="0"/>
              <a:t>windows</a:t>
            </a:r>
            <a:r>
              <a:rPr lang="el-GR" sz="2200" dirty="0" smtClean="0"/>
              <a:t>\</a:t>
            </a:r>
            <a:r>
              <a:rPr lang="en-US" sz="2200" dirty="0" smtClean="0"/>
              <a:t>system</a:t>
            </a:r>
            <a:r>
              <a:rPr lang="el-GR" sz="2200" dirty="0" smtClean="0"/>
              <a:t>32.</a:t>
            </a:r>
            <a:endParaRPr lang="en-US" sz="2200" dirty="0" smtClean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Μετά να βγει στο </a:t>
            </a:r>
            <a:r>
              <a:rPr lang="en-US" sz="2200" dirty="0" smtClean="0"/>
              <a:t>command prompt</a:t>
            </a:r>
            <a:r>
              <a:rPr lang="el-GR" sz="2200" dirty="0" smtClean="0"/>
              <a:t> (</a:t>
            </a:r>
            <a:r>
              <a:rPr lang="en-US" sz="2200" dirty="0" smtClean="0"/>
              <a:t>run </a:t>
            </a:r>
            <a:r>
              <a:rPr lang="el-GR" sz="2200" dirty="0" smtClean="0"/>
              <a:t>[ή εκτέλεση] </a:t>
            </a:r>
            <a:r>
              <a:rPr lang="en-US" sz="2200" dirty="0" smtClean="0"/>
              <a:t>-&gt; </a:t>
            </a:r>
            <a:r>
              <a:rPr lang="en-US" sz="2200" dirty="0" err="1" smtClean="0"/>
              <a:t>cmd</a:t>
            </a:r>
            <a:r>
              <a:rPr lang="en-US" sz="2200" dirty="0" smtClean="0"/>
              <a:t> ) </a:t>
            </a:r>
            <a:r>
              <a:rPr lang="el-GR" sz="2200" dirty="0" smtClean="0"/>
              <a:t>και να γράψει «regsvr32 </a:t>
            </a:r>
            <a:r>
              <a:rPr lang="el-GR" sz="2200" dirty="0" err="1" smtClean="0"/>
              <a:t>msvc</a:t>
            </a:r>
            <a:r>
              <a:rPr lang="en-US" sz="2200" dirty="0" smtClean="0"/>
              <a:t>r</a:t>
            </a:r>
            <a:r>
              <a:rPr lang="el-GR" sz="2200" dirty="0" smtClean="0"/>
              <a:t>100.dll»</a:t>
            </a:r>
            <a:r>
              <a:rPr lang="en-US" sz="2200" dirty="0" smtClean="0"/>
              <a:t>, </a:t>
            </a:r>
            <a:r>
              <a:rPr lang="el-GR" sz="2200" dirty="0" smtClean="0"/>
              <a:t>και μετά </a:t>
            </a:r>
            <a:r>
              <a:rPr lang="en-US" sz="2200" dirty="0" smtClean="0"/>
              <a:t>enter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Να ξαναδοκιμάσει την εγκατάσταση.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Αντιμετωπιση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l-GR" dirty="0" smtClean="0"/>
              <a:t>Δεν μπορώ να κάνω είσοδο </a:t>
            </a:r>
            <a:r>
              <a:rPr lang="en-US" dirty="0" smtClean="0"/>
              <a:t>(login)</a:t>
            </a:r>
            <a:endParaRPr lang="el-GR" dirty="0" smtClean="0"/>
          </a:p>
          <a:p>
            <a:pPr lvl="1">
              <a:spcBef>
                <a:spcPts val="600"/>
              </a:spcBef>
            </a:pPr>
            <a:r>
              <a:rPr lang="el-GR" dirty="0" smtClean="0"/>
              <a:t>Το πρόγραμμα βγάζει μήνυμα όταν αποτύχει η είσοδος.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Αν λέει ότι είναι λάθος το όνομα χρήστη ή ο κωδικός, μπορείτε εύκολα από τη λίστα με τους μαθητές να μπείτε στη σελίδα του συγκεκριμένου και να του υπενθυμίσετε τα στοιχεία του.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Αν λέει ότι η σύνδεση δεν είναι εφικτή, ελέγξτε ότι ο υπολογιστής είναι συνδεδεμένος στο </a:t>
            </a:r>
            <a:r>
              <a:rPr lang="en-US" dirty="0" smtClean="0"/>
              <a:t>Internet. </a:t>
            </a:r>
            <a:r>
              <a:rPr lang="el-GR" dirty="0" smtClean="0"/>
              <a:t>Η πλατφόρμα λειτουργεί </a:t>
            </a:r>
            <a:r>
              <a:rPr lang="el-GR" b="1" dirty="0" smtClean="0"/>
              <a:t>μόνο</a:t>
            </a:r>
            <a:r>
              <a:rPr lang="el-GR" dirty="0" smtClean="0"/>
              <a:t> με σύνδεση στο </a:t>
            </a:r>
            <a:r>
              <a:rPr lang="en-US" dirty="0" smtClean="0"/>
              <a:t>Internet!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Αν η σύνδεση δεν είναι εφικτή παρόλο που ο υπολογιστής μπαίνει στο </a:t>
            </a:r>
            <a:r>
              <a:rPr lang="en-US" dirty="0" smtClean="0"/>
              <a:t>Internet, </a:t>
            </a:r>
            <a:r>
              <a:rPr lang="el-GR" dirty="0" smtClean="0"/>
              <a:t>πιθανώς έχει κάποιο προσωρινό πρόβλημα ο </a:t>
            </a:r>
            <a:r>
              <a:rPr lang="en-US" dirty="0" smtClean="0"/>
              <a:t>server.</a:t>
            </a:r>
            <a:r>
              <a:rPr lang="el-GR" dirty="0" smtClean="0"/>
              <a:t> Αν συμβαίνει αυτό δεν θα μπορείτε να μπείτε ούτε εσείς ως καθηγητής.</a:t>
            </a:r>
            <a:r>
              <a:rPr lang="en-US" dirty="0" smtClean="0"/>
              <a:t> </a:t>
            </a:r>
            <a:r>
              <a:rPr lang="el-GR" dirty="0" smtClean="0"/>
              <a:t>Αν επιμείνει μετά από 24 ώρες ειδοποιήστε τον </a:t>
            </a:r>
            <a:r>
              <a:rPr lang="en-US" dirty="0" smtClean="0"/>
              <a:t>Admin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Αντιμετωπιση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500" dirty="0" smtClean="0"/>
              <a:t>Το πρόγραμμα «κολλάει» και αποκρίνεται πολύ αργά.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Αυτό μπορεί να συμβεί σε παλιότερους υπολογιστές, ή σε αυτούς που δεν έχουν κάρτα γραφικών (όπως κάποια </a:t>
            </a:r>
            <a:r>
              <a:rPr lang="en-US" sz="2200" dirty="0" err="1" smtClean="0"/>
              <a:t>netbooks</a:t>
            </a:r>
            <a:r>
              <a:rPr lang="el-GR" sz="2200" dirty="0" smtClean="0"/>
              <a:t> και </a:t>
            </a:r>
            <a:r>
              <a:rPr lang="en-US" sz="2200" dirty="0" smtClean="0"/>
              <a:t>laptops)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Πείτε στον μαθητή να απενεργοποιήσει τα </a:t>
            </a:r>
            <a:r>
              <a:rPr lang="en-US" sz="2200" dirty="0" smtClean="0"/>
              <a:t>animations</a:t>
            </a:r>
            <a:r>
              <a:rPr lang="el-GR" sz="2200" dirty="0" smtClean="0"/>
              <a:t> από την οθόνη εισόδου.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Αντιμετωπιση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l-GR" sz="2500" dirty="0" smtClean="0"/>
              <a:t>Το πρόγραμμα τρέχει, αλλά όταν επιλέγω κείμενο κολλάει εκεί και δεν μου το εμφανίζει ποτέ.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Αν συμβαίνει αυτό πιθανότατα ο φάκελος όπου αποθηκεύονται τα προσωρινά αρχεία είναι ορισμένος ως «μόνο για ανάγνωση», με αποτέλεσμα το πρόγραμμα να μην μπορεί να αποθηκεύσει εκεί τα αρχεία ήχου (για την ηχογράφηση) που χρησιμοποιεί.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Πείτε στον μαθητή να εντοπίσει τον φάκελο αυτόν και, κάνοντας δεξί κλικ -&gt; ιδιότητες, να ξε-τσεκάρει </a:t>
            </a:r>
            <a:r>
              <a:rPr lang="el-GR" sz="2200" dirty="0" smtClean="0"/>
              <a:t>το</a:t>
            </a:r>
            <a:r>
              <a:rPr lang="el-GR" sz="2200" dirty="0"/>
              <a:t> </a:t>
            </a:r>
            <a:r>
              <a:rPr lang="el-GR" sz="2200" dirty="0" smtClean="0"/>
              <a:t>«</a:t>
            </a:r>
            <a:r>
              <a:rPr lang="el-GR" sz="2200" dirty="0" smtClean="0"/>
              <a:t>μόνο </a:t>
            </a:r>
            <a:r>
              <a:rPr lang="el-GR" sz="2200" dirty="0" smtClean="0"/>
              <a:t>για ανάγνωση».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Πιθανά σημεία για αυτόν τον φάκελο είναι τα: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C:\Documents and Settings\&lt;username&gt;\Local Settings\Temp\    (windows </a:t>
            </a:r>
            <a:r>
              <a:rPr lang="en-US" sz="1800" dirty="0" err="1" smtClean="0"/>
              <a:t>xp</a:t>
            </a:r>
            <a:r>
              <a:rPr lang="en-US" sz="1800" dirty="0" smtClean="0"/>
              <a:t>)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C:\Users\&lt;username&gt;\</a:t>
            </a:r>
            <a:r>
              <a:rPr lang="en-US" sz="1800" dirty="0" err="1" smtClean="0"/>
              <a:t>AppData</a:t>
            </a:r>
            <a:r>
              <a:rPr lang="en-US" sz="1800" dirty="0" smtClean="0"/>
              <a:t>\Local\Temp    (windows 7)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Εναλλακτικά, για να βρει κανείς τον φάκελο αυτόν μπορεί να πάει στο </a:t>
            </a:r>
            <a:r>
              <a:rPr lang="en-US" sz="2200" dirty="0" smtClean="0"/>
              <a:t>command prompt </a:t>
            </a:r>
            <a:r>
              <a:rPr lang="el-GR" sz="2200" dirty="0" smtClean="0"/>
              <a:t>(</a:t>
            </a:r>
            <a:r>
              <a:rPr lang="en-US" sz="2200" dirty="0" smtClean="0"/>
              <a:t>run </a:t>
            </a:r>
            <a:r>
              <a:rPr lang="el-GR" sz="2200" dirty="0" smtClean="0"/>
              <a:t>[ή εκτέλεση] </a:t>
            </a:r>
            <a:r>
              <a:rPr lang="en-US" sz="2200" dirty="0" smtClean="0"/>
              <a:t>-&gt; </a:t>
            </a:r>
            <a:r>
              <a:rPr lang="en-US" sz="2200" dirty="0" err="1" smtClean="0"/>
              <a:t>cmd</a:t>
            </a:r>
            <a:r>
              <a:rPr lang="en-US" sz="2200" dirty="0" smtClean="0"/>
              <a:t> ) </a:t>
            </a:r>
            <a:r>
              <a:rPr lang="el-GR" sz="2200" dirty="0" smtClean="0"/>
              <a:t>και να γράψει: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ECHO %Temp%</a:t>
            </a:r>
            <a:r>
              <a:rPr lang="el-GR" sz="1800" dirty="0" smtClean="0"/>
              <a:t> και μετά</a:t>
            </a:r>
            <a:r>
              <a:rPr lang="en-US" sz="1800" dirty="0" smtClean="0"/>
              <a:t> enter</a:t>
            </a:r>
            <a:r>
              <a:rPr lang="el-GR" sz="1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Αντιμετωπιση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l-GR" sz="2500" dirty="0" smtClean="0"/>
              <a:t>Δεν καταλαβαίνω πώς βγαίνει η βαθμολογία στις ασκήσεις ταξινόμησης.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Στις ασκήσεις ταξινόμησης υπάρχει μια σωστή σειρά με την οποία πρέπει να τοποθετηθούν οι λέξεις ή οι φράσεις.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Η κάθε λέξη λαμβάνεται ως σωστή όταν τοποθετηθεί μετά από την λέξη που θα ‘πρεπε να είναι προηγούμενή της.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Η πρώτη λαμβάνεται ως σωστή αν τοποθετηθεί πρώτη.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Π.χ. στη σειρά Α – Γ – Δ – Β – Ε, η βαθμολογία είναι 2/5 γιατί:</a:t>
            </a:r>
          </a:p>
          <a:p>
            <a:pPr lvl="2">
              <a:spcBef>
                <a:spcPts val="600"/>
              </a:spcBef>
            </a:pPr>
            <a:r>
              <a:rPr lang="el-GR" sz="1400" dirty="0" smtClean="0"/>
              <a:t>Το Α είναι σωστό, επειδή τοποθετήθηκε πρώτο.</a:t>
            </a:r>
          </a:p>
          <a:p>
            <a:pPr lvl="2">
              <a:spcBef>
                <a:spcPts val="600"/>
              </a:spcBef>
            </a:pPr>
            <a:r>
              <a:rPr lang="el-GR" sz="1400" dirty="0" smtClean="0"/>
              <a:t>Το Γ είναι λάθος, αφού πάει μετά το Β, όχι μετά το Α.</a:t>
            </a:r>
          </a:p>
          <a:p>
            <a:pPr lvl="2">
              <a:spcBef>
                <a:spcPts val="600"/>
              </a:spcBef>
            </a:pPr>
            <a:r>
              <a:rPr lang="el-GR" sz="1400" dirty="0" smtClean="0"/>
              <a:t>Το Δ είναι σωστό, γιατί πάει σωστά μετά το Γ.</a:t>
            </a:r>
          </a:p>
          <a:p>
            <a:pPr lvl="2">
              <a:spcBef>
                <a:spcPts val="600"/>
              </a:spcBef>
            </a:pPr>
            <a:r>
              <a:rPr lang="el-GR" sz="1400" dirty="0" smtClean="0"/>
              <a:t>Το Β είναι λάθος, γιατί δεν πάει μετά το Δ αλλά μετά </a:t>
            </a:r>
            <a:r>
              <a:rPr lang="el-GR" sz="1400" smtClean="0"/>
              <a:t>το </a:t>
            </a:r>
            <a:r>
              <a:rPr lang="el-GR" sz="1400" smtClean="0"/>
              <a:t>Α.</a:t>
            </a:r>
            <a:endParaRPr lang="el-GR" sz="1400" dirty="0" smtClean="0"/>
          </a:p>
          <a:p>
            <a:pPr lvl="2">
              <a:spcBef>
                <a:spcPts val="600"/>
              </a:spcBef>
            </a:pPr>
            <a:r>
              <a:rPr lang="el-GR" sz="1400" dirty="0" smtClean="0"/>
              <a:t>Το Ε είναι λάθος γιατί πάει μετά το Δ, όχι μετά το Β (αν και είναι στη σωστή θέση, στο τέλος!)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Αντιμετωπιση</a:t>
            </a:r>
            <a:r>
              <a:rPr lang="el-GR" dirty="0" smtClean="0"/>
              <a:t> </a:t>
            </a:r>
            <a:r>
              <a:rPr lang="el-GR" dirty="0" err="1" smtClean="0"/>
              <a:t>προβληματων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sz="2500" dirty="0" smtClean="0"/>
              <a:t>Έχω επιλέξει να κάνω μια άσκηση, αλλά δεν με αφήνει να συμπληρώσω τίποτα, ούτε να πατήσω το κουμπί που την υποβάλει.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Ο μαθητής είτε έχει εξαντλήσει όλες του τις προσπάθειες, είτε έχει ήδη απαντήσει σωστά σε όλες τις ερωτήσεις.</a:t>
            </a:r>
          </a:p>
          <a:p>
            <a:pPr lvl="1">
              <a:spcBef>
                <a:spcPts val="600"/>
              </a:spcBef>
            </a:pPr>
            <a:r>
              <a:rPr lang="el-GR" sz="2200" dirty="0" smtClean="0"/>
              <a:t>Σε κάθε περίπτωση, οι απαντήσεις που είναι συμπληρωμένες σωστά δεν μπορούν να αλλάξουν στην δεύτερη προσπάθεια.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καθηγητησ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Φτιάχνει λογαριασμό (</a:t>
            </a:r>
            <a:r>
              <a:rPr lang="en-US" sz="2000" dirty="0" smtClean="0">
                <a:latin typeface="Calibri" pitchFamily="34" charset="0"/>
              </a:rPr>
              <a:t>username &amp; password) </a:t>
            </a:r>
            <a:r>
              <a:rPr lang="el-GR" sz="2000" dirty="0" smtClean="0">
                <a:latin typeface="Calibri" pitchFamily="34" charset="0"/>
              </a:rPr>
              <a:t>στους μαθητές του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Βλέπει τις απαντήσεις των μαθητών του και προσθέτει, αν θέλει, σχόλια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Βαθμολογεί τις ασκήσεις ελεύθερης απάντησης (εκθέσεις – </a:t>
            </a:r>
            <a:r>
              <a:rPr lang="en-US" sz="2000" dirty="0" smtClean="0">
                <a:latin typeface="Calibri" pitchFamily="34" charset="0"/>
              </a:rPr>
              <a:t>essays) </a:t>
            </a:r>
            <a:r>
              <a:rPr lang="el-GR" sz="2000" dirty="0" smtClean="0">
                <a:latin typeface="Calibri" pitchFamily="34" charset="0"/>
              </a:rPr>
              <a:t>των μαθητών του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Δημοσιεύει επιλεγμένες απαντήσεις μαθητών του σε ασκήσεις ελεύθερης απάντησης  στο περιοδικό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Ανταλλάσει μηνύματα με τους μαθητές του και με τον </a:t>
            </a:r>
            <a:r>
              <a:rPr lang="en-US" sz="2000" dirty="0" smtClean="0">
                <a:latin typeface="Calibri" pitchFamily="34" charset="0"/>
              </a:rPr>
              <a:t>Admin.</a:t>
            </a:r>
          </a:p>
          <a:p>
            <a:endParaRPr lang="el-GR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admin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Φτιάχνει λογαριασμό (</a:t>
            </a:r>
            <a:r>
              <a:rPr lang="en-US" sz="2000" dirty="0" smtClean="0">
                <a:latin typeface="Calibri" pitchFamily="34" charset="0"/>
              </a:rPr>
              <a:t>username &amp; password) </a:t>
            </a:r>
            <a:r>
              <a:rPr lang="el-GR" sz="2000" dirty="0" smtClean="0">
                <a:latin typeface="Calibri" pitchFamily="34" charset="0"/>
              </a:rPr>
              <a:t>στους καθηγητές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Προσθέτει και τροποποιεί ασκήσεις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Προσθέτει και τροποποιεί κείμενα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Ανταλλάσει μηνύματα με τους καθηγητές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Στέλνει μηνύματα – ανακοινώσεις στους μαθητές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l-GR" sz="2000" dirty="0" smtClean="0"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l-GR" sz="2000" dirty="0" smtClean="0">
                <a:latin typeface="Calibri" pitchFamily="34" charset="0"/>
              </a:rPr>
              <a:t>Επιπλέον, έχει και όλες τις δυνατότητες ενός καθηγητή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endParaRPr lang="el-GR" sz="1800" dirty="0" smtClean="0">
              <a:latin typeface="Calibri" pitchFamily="34" charset="0"/>
            </a:endParaRPr>
          </a:p>
          <a:p>
            <a:endParaRPr lang="en-US" sz="18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endParaRPr lang="el-GR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7 </a:t>
            </a:r>
            <a:r>
              <a:rPr lang="el-GR" dirty="0" err="1" smtClean="0"/>
              <a:t>κλειδια</a:t>
            </a:r>
            <a:r>
              <a:rPr lang="el-GR" dirty="0" smtClean="0"/>
              <a:t> του </a:t>
            </a:r>
            <a:r>
              <a:rPr lang="el-GR" dirty="0" err="1" smtClean="0"/>
              <a:t>δρακου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 smtClean="0"/>
              <a:t>Η πλατφόρμα του μαθητή αποτελείται από 3 χώρους:</a:t>
            </a:r>
          </a:p>
          <a:p>
            <a:pPr lvl="1">
              <a:spcBef>
                <a:spcPts val="1800"/>
              </a:spcBef>
            </a:pPr>
            <a:r>
              <a:rPr lang="el-GR" dirty="0" smtClean="0"/>
              <a:t>Την </a:t>
            </a:r>
            <a:r>
              <a:rPr lang="el-GR" b="1" dirty="0" smtClean="0"/>
              <a:t>«Έναρξη»</a:t>
            </a:r>
            <a:r>
              <a:rPr lang="el-GR" dirty="0" smtClean="0"/>
              <a:t>,</a:t>
            </a:r>
            <a:r>
              <a:rPr lang="el-GR" b="1" dirty="0" smtClean="0"/>
              <a:t> </a:t>
            </a:r>
            <a:r>
              <a:rPr lang="el-GR" dirty="0" smtClean="0"/>
              <a:t>όπου ο μαθητής επιλέγει κείμενο, και στη συνέχεια κάνει ασκήσεις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800"/>
              </a:spcBef>
            </a:pPr>
            <a:r>
              <a:rPr lang="el-GR" dirty="0" smtClean="0"/>
              <a:t>Το </a:t>
            </a:r>
            <a:r>
              <a:rPr lang="el-GR" b="1" dirty="0" smtClean="0"/>
              <a:t>«Περιοδικό»</a:t>
            </a:r>
            <a:r>
              <a:rPr lang="el-GR" dirty="0" smtClean="0"/>
              <a:t>,</a:t>
            </a:r>
            <a:r>
              <a:rPr lang="el-GR" b="1" dirty="0" smtClean="0"/>
              <a:t> </a:t>
            </a:r>
            <a:r>
              <a:rPr lang="el-GR" dirty="0" smtClean="0"/>
              <a:t>όπου προβάλλονται οι ασκήσεις που έχουν δημοσιευτεί στο περιοδικό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800"/>
              </a:spcBef>
            </a:pPr>
            <a:r>
              <a:rPr lang="el-GR" dirty="0" smtClean="0"/>
              <a:t>Το </a:t>
            </a:r>
            <a:r>
              <a:rPr lang="el-GR" b="1" dirty="0" smtClean="0"/>
              <a:t>«Προφίλ»</a:t>
            </a:r>
            <a:r>
              <a:rPr lang="el-GR" dirty="0" smtClean="0"/>
              <a:t>,</a:t>
            </a:r>
            <a:r>
              <a:rPr lang="el-GR" b="1" dirty="0" smtClean="0"/>
              <a:t> </a:t>
            </a:r>
            <a:r>
              <a:rPr lang="el-GR" dirty="0" smtClean="0"/>
              <a:t>όπου ο μαθητής βλέπει συγκεντρωτικά τις επιδόσεις του, έχει μαζεμένες τις ασκήσεις που έχει επιλέξει να βάλει στο </a:t>
            </a:r>
            <a:r>
              <a:rPr lang="en-US" dirty="0" smtClean="0"/>
              <a:t>portfolio </a:t>
            </a:r>
            <a:r>
              <a:rPr lang="el-GR" dirty="0" smtClean="0"/>
              <a:t>του, και έχει στέλνει και λαμβάνει μηνύματα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κειμενα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Το κάθε κείμενο περιλαμβάνει: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Το ίδιο το </a:t>
            </a:r>
            <a:r>
              <a:rPr lang="el-GR" b="1" dirty="0" smtClean="0"/>
              <a:t>κείμενο</a:t>
            </a:r>
            <a:r>
              <a:rPr lang="el-GR" dirty="0" smtClean="0"/>
              <a:t>, στη γλώσσα εκμάθησης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Τη </a:t>
            </a:r>
            <a:r>
              <a:rPr lang="el-GR" b="1" dirty="0" smtClean="0"/>
              <a:t>μετάφρασή</a:t>
            </a:r>
            <a:r>
              <a:rPr lang="el-GR" dirty="0" smtClean="0"/>
              <a:t> του στα ελληνικά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Επιλεγμένο </a:t>
            </a:r>
            <a:r>
              <a:rPr lang="el-GR" b="1" dirty="0" smtClean="0"/>
              <a:t>λεξικό</a:t>
            </a:r>
            <a:r>
              <a:rPr lang="en-US" dirty="0" smtClean="0"/>
              <a:t>.</a:t>
            </a:r>
            <a:endParaRPr lang="el-GR" b="1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Την ηχογραφημένη </a:t>
            </a:r>
            <a:r>
              <a:rPr lang="el-GR" b="1" dirty="0" smtClean="0"/>
              <a:t>εκφώνηση</a:t>
            </a:r>
            <a:r>
              <a:rPr lang="el-GR" dirty="0" smtClean="0"/>
              <a:t> του κειμένου, με επιλογή να ακούγεται: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ενώ ο μαθητής βλέπει κείμενο</a:t>
            </a:r>
            <a:r>
              <a:rPr lang="en-US" dirty="0" smtClean="0"/>
              <a:t>.</a:t>
            </a:r>
            <a:endParaRPr lang="el-GR" dirty="0" smtClean="0"/>
          </a:p>
          <a:p>
            <a:pPr lvl="2">
              <a:spcBef>
                <a:spcPts val="1200"/>
              </a:spcBef>
            </a:pPr>
            <a:r>
              <a:rPr lang="el-GR" dirty="0" smtClean="0"/>
              <a:t>με το κείμενο να υπογραμμίζεται ταυτόχρονα με την εκφώνηση</a:t>
            </a:r>
            <a:r>
              <a:rPr lang="en-US" dirty="0" smtClean="0"/>
              <a:t>.</a:t>
            </a:r>
            <a:endParaRPr lang="el-GR" dirty="0" smtClean="0"/>
          </a:p>
          <a:p>
            <a:pPr lvl="2">
              <a:spcBef>
                <a:spcPts val="1200"/>
              </a:spcBef>
            </a:pPr>
            <a:r>
              <a:rPr lang="el-GR" dirty="0" smtClean="0"/>
              <a:t>ενώ ο μαθητής δεν βλέπει το κείμενο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b="1" dirty="0" smtClean="0"/>
              <a:t>Ασκήσεις</a:t>
            </a:r>
            <a:r>
              <a:rPr lang="en-US" dirty="0" smtClean="0"/>
              <a:t>.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Οργανωση</a:t>
            </a:r>
            <a:r>
              <a:rPr lang="el-GR" dirty="0" smtClean="0"/>
              <a:t> </a:t>
            </a:r>
            <a:r>
              <a:rPr lang="el-GR" dirty="0" err="1" smtClean="0"/>
              <a:t>ασκησεων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52999"/>
            <a:ext cx="8077200" cy="160020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1800" b="1" dirty="0" smtClean="0"/>
              <a:t>Το κάθε κείμενο έχει ασκήσεις 3 κατηγοριών </a:t>
            </a:r>
            <a:r>
              <a:rPr lang="en-US" sz="1800" b="1" dirty="0" smtClean="0"/>
              <a:t>(focus).</a:t>
            </a:r>
          </a:p>
          <a:p>
            <a:pPr>
              <a:spcBef>
                <a:spcPts val="1200"/>
              </a:spcBef>
            </a:pPr>
            <a:r>
              <a:rPr lang="el-GR" sz="1800" b="1" dirty="0" smtClean="0"/>
              <a:t>Η κάθε κατηγορία έχει ασκήσεις 3 επιπέδων δυσκολίας</a:t>
            </a:r>
            <a:r>
              <a:rPr lang="en-US" sz="1800" b="1" dirty="0" smtClean="0"/>
              <a:t>.</a:t>
            </a:r>
            <a:endParaRPr lang="el-GR" sz="1800" b="1" dirty="0" smtClean="0"/>
          </a:p>
          <a:p>
            <a:pPr>
              <a:spcBef>
                <a:spcPts val="1200"/>
              </a:spcBef>
            </a:pPr>
            <a:r>
              <a:rPr lang="el-GR" sz="1800" b="1" dirty="0" smtClean="0"/>
              <a:t>Η κάθε άσκηση ανήκει σε έναν από 10 τύπους</a:t>
            </a:r>
            <a:r>
              <a:rPr lang="en-US" sz="1800" b="1" dirty="0" smtClean="0"/>
              <a:t>.</a:t>
            </a:r>
          </a:p>
          <a:p>
            <a:endParaRPr lang="el-GR" sz="1600" dirty="0" smtClean="0"/>
          </a:p>
          <a:p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609600" y="2743200"/>
            <a:ext cx="990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Κείμενο</a:t>
            </a:r>
            <a:endParaRPr lang="el-GR" dirty="0"/>
          </a:p>
        </p:txBody>
      </p:sp>
      <p:sp>
        <p:nvSpPr>
          <p:cNvPr id="16" name="Rectangle 15"/>
          <p:cNvSpPr/>
          <p:nvPr/>
        </p:nvSpPr>
        <p:spPr>
          <a:xfrm>
            <a:off x="4724400" y="2209800"/>
            <a:ext cx="1143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Επίπεδο 1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14600" y="1905000"/>
            <a:ext cx="1295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Γραμματική</a:t>
            </a:r>
            <a:endParaRPr lang="el-GR" dirty="0"/>
          </a:p>
        </p:txBody>
      </p:sp>
      <p:sp>
        <p:nvSpPr>
          <p:cNvPr id="57" name="Oval 56"/>
          <p:cNvSpPr/>
          <p:nvPr/>
        </p:nvSpPr>
        <p:spPr>
          <a:xfrm>
            <a:off x="73914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Oval 57"/>
          <p:cNvSpPr/>
          <p:nvPr/>
        </p:nvSpPr>
        <p:spPr>
          <a:xfrm>
            <a:off x="7391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Oval 58"/>
          <p:cNvSpPr/>
          <p:nvPr/>
        </p:nvSpPr>
        <p:spPr>
          <a:xfrm>
            <a:off x="73914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752600" y="2133600"/>
            <a:ext cx="609600" cy="838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514600" y="2819400"/>
            <a:ext cx="1295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Νόημα</a:t>
            </a:r>
            <a:endParaRPr lang="el-GR" dirty="0"/>
          </a:p>
        </p:txBody>
      </p:sp>
      <p:sp>
        <p:nvSpPr>
          <p:cNvPr id="48" name="Rectangle 47"/>
          <p:cNvSpPr/>
          <p:nvPr/>
        </p:nvSpPr>
        <p:spPr>
          <a:xfrm>
            <a:off x="2514600" y="3733800"/>
            <a:ext cx="1295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Χρήση</a:t>
            </a:r>
            <a:endParaRPr lang="el-GR" dirty="0"/>
          </a:p>
        </p:txBody>
      </p:sp>
      <p:sp>
        <p:nvSpPr>
          <p:cNvPr id="49" name="Rectangle 48"/>
          <p:cNvSpPr/>
          <p:nvPr/>
        </p:nvSpPr>
        <p:spPr>
          <a:xfrm>
            <a:off x="4724400" y="2819400"/>
            <a:ext cx="1143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Επίπεδο 2</a:t>
            </a:r>
            <a:endParaRPr lang="el-GR" dirty="0"/>
          </a:p>
        </p:txBody>
      </p:sp>
      <p:sp>
        <p:nvSpPr>
          <p:cNvPr id="50" name="Rectangle 49"/>
          <p:cNvSpPr/>
          <p:nvPr/>
        </p:nvSpPr>
        <p:spPr>
          <a:xfrm>
            <a:off x="4724400" y="3429000"/>
            <a:ext cx="1143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Επίπεδο 3</a:t>
            </a:r>
            <a:endParaRPr lang="el-GR" dirty="0"/>
          </a:p>
        </p:txBody>
      </p:sp>
      <p:sp>
        <p:nvSpPr>
          <p:cNvPr id="51" name="Rectangle 50"/>
          <p:cNvSpPr/>
          <p:nvPr/>
        </p:nvSpPr>
        <p:spPr>
          <a:xfrm>
            <a:off x="6858000" y="19050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Άσκηση 1</a:t>
            </a:r>
            <a:endParaRPr lang="el-GR" dirty="0"/>
          </a:p>
        </p:txBody>
      </p:sp>
      <p:sp>
        <p:nvSpPr>
          <p:cNvPr id="61" name="Rectangle 60"/>
          <p:cNvSpPr/>
          <p:nvPr/>
        </p:nvSpPr>
        <p:spPr>
          <a:xfrm>
            <a:off x="6858000" y="23622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Άσκηση 2</a:t>
            </a:r>
            <a:endParaRPr lang="el-GR" dirty="0"/>
          </a:p>
        </p:txBody>
      </p:sp>
      <p:sp>
        <p:nvSpPr>
          <p:cNvPr id="65" name="Rectangle 64"/>
          <p:cNvSpPr/>
          <p:nvPr/>
        </p:nvSpPr>
        <p:spPr>
          <a:xfrm>
            <a:off x="6858000" y="36576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Άσκηση ν</a:t>
            </a:r>
            <a:endParaRPr lang="el-GR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1752600" y="2971800"/>
            <a:ext cx="609600" cy="76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752600" y="2971800"/>
            <a:ext cx="609600" cy="990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962400" y="2362200"/>
            <a:ext cx="609600" cy="609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962400" y="2971800"/>
            <a:ext cx="609600" cy="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2400" y="2971800"/>
            <a:ext cx="533400" cy="6096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019800" y="2590800"/>
            <a:ext cx="609600" cy="3810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019800" y="2971800"/>
            <a:ext cx="685800" cy="8382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019800" y="2057400"/>
            <a:ext cx="685800" cy="914400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962400" y="1447800"/>
            <a:ext cx="533400" cy="609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962400" y="1676400"/>
            <a:ext cx="685800" cy="3810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62400" y="1981200"/>
            <a:ext cx="685800" cy="762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962400" y="3962400"/>
            <a:ext cx="533400" cy="609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962400" y="3962400"/>
            <a:ext cx="685800" cy="3048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962400" y="3962400"/>
            <a:ext cx="685800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019800" y="1752600"/>
            <a:ext cx="685800" cy="609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6019800" y="1371600"/>
            <a:ext cx="304800" cy="990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019800" y="1447800"/>
            <a:ext cx="609600" cy="9144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019800" y="3581400"/>
            <a:ext cx="685800" cy="9906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19800" y="3581400"/>
            <a:ext cx="457200" cy="11430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019800" y="3581400"/>
            <a:ext cx="838200" cy="76200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Τυποι</a:t>
            </a:r>
            <a:r>
              <a:rPr lang="el-GR" dirty="0" smtClean="0"/>
              <a:t> </a:t>
            </a:r>
            <a:r>
              <a:rPr lang="el-GR" dirty="0" err="1" smtClean="0"/>
              <a:t>ασκησεων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Σωστό / λάθος</a:t>
            </a:r>
          </a:p>
          <a:p>
            <a:r>
              <a:rPr lang="el-GR" dirty="0" smtClean="0"/>
              <a:t>Πολλαπλή επιλογή</a:t>
            </a:r>
            <a:endParaRPr lang="en-US" dirty="0" smtClean="0"/>
          </a:p>
          <a:p>
            <a:r>
              <a:rPr lang="el-GR" dirty="0" smtClean="0"/>
              <a:t>Συμπλήρωση κενών</a:t>
            </a:r>
          </a:p>
          <a:p>
            <a:r>
              <a:rPr lang="el-GR" dirty="0" smtClean="0"/>
              <a:t>Συμπλήρωση πίνακα</a:t>
            </a:r>
          </a:p>
          <a:p>
            <a:r>
              <a:rPr lang="el-GR" dirty="0" smtClean="0"/>
              <a:t>Αντιστοίχιση</a:t>
            </a:r>
          </a:p>
          <a:p>
            <a:r>
              <a:rPr lang="el-GR" dirty="0" smtClean="0"/>
              <a:t>Ταξινόμηση</a:t>
            </a:r>
          </a:p>
          <a:p>
            <a:r>
              <a:rPr lang="el-GR" dirty="0" smtClean="0"/>
              <a:t>Ελεύθερης απάντησης</a:t>
            </a:r>
          </a:p>
          <a:p>
            <a:r>
              <a:rPr lang="el-GR" dirty="0" smtClean="0"/>
              <a:t>Ακούω και γράφω</a:t>
            </a:r>
          </a:p>
          <a:p>
            <a:r>
              <a:rPr lang="el-GR" dirty="0" smtClean="0"/>
              <a:t>Σταυρόλεξο</a:t>
            </a:r>
          </a:p>
          <a:p>
            <a:r>
              <a:rPr lang="el-GR" dirty="0" smtClean="0"/>
              <a:t>Δραστηριότητα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543883"/>
            <a:ext cx="434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Όλες οι ασκήσεις διορθώνονται αυτόματα από το πρόγραμμα, εκτός από τις ασκήσεις </a:t>
            </a:r>
            <a:r>
              <a:rPr lang="el-GR" b="1" dirty="0" smtClean="0"/>
              <a:t>ελεύθερης απάντησης</a:t>
            </a:r>
            <a:r>
              <a:rPr lang="el-GR" dirty="0" smtClean="0"/>
              <a:t>, τις οποίες πρέπει να διορθώσει ο καθηγητής.</a:t>
            </a:r>
          </a:p>
          <a:p>
            <a:endParaRPr lang="el-GR" dirty="0" smtClean="0"/>
          </a:p>
          <a:p>
            <a:r>
              <a:rPr lang="el-GR" dirty="0" smtClean="0"/>
              <a:t>Οι </a:t>
            </a:r>
            <a:r>
              <a:rPr lang="el-GR" b="1" dirty="0" smtClean="0"/>
              <a:t>δραστηριότητες</a:t>
            </a:r>
            <a:r>
              <a:rPr lang="el-GR" dirty="0" smtClean="0"/>
              <a:t> είναι ασκήσεις χωρίς βαθμολογία, και αποτελούνται μόνο από εκφώνηση. Συχνά αφορούν κάποια χειροτεχνία ή ομαδική δραστηριότητα.</a:t>
            </a:r>
          </a:p>
          <a:p>
            <a:endParaRPr lang="el-GR" dirty="0" smtClean="0"/>
          </a:p>
          <a:p>
            <a:r>
              <a:rPr lang="el-GR" dirty="0" smtClean="0"/>
              <a:t>Σε όλες τις ασκήσεις εκτός από τις «Σωστό / λάθος» ο μαθητής έχει </a:t>
            </a:r>
            <a:r>
              <a:rPr lang="el-GR" b="1" dirty="0" smtClean="0"/>
              <a:t>δύο</a:t>
            </a:r>
            <a:r>
              <a:rPr lang="el-GR" dirty="0" smtClean="0"/>
              <a:t> προσπάθειες: Κάνει την άσκηση μια φορά, βαθμολογείται, και μετά μπορεί να την ξανακάνει διορθώνοντας τις λάθος απαντήσεις του. 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7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sldjump"/>
              </a:rPr>
              <a:t>Περιεχόμενα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Custom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AD1F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404</TotalTime>
  <Words>2128</Words>
  <Application>Microsoft Macintosh PowerPoint</Application>
  <PresentationFormat>On-screen Show (4:3)</PresentationFormat>
  <Paragraphs>261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Τα 7 κλειδια του δρακου</vt:lpstr>
      <vt:lpstr>περιεχομενα</vt:lpstr>
      <vt:lpstr>Ιεραρχικη δομη</vt:lpstr>
      <vt:lpstr>Ο καθηγητησ</vt:lpstr>
      <vt:lpstr>Ο admin</vt:lpstr>
      <vt:lpstr>Τα 7 κλειδια του δρακου</vt:lpstr>
      <vt:lpstr>Τα κειμενα</vt:lpstr>
      <vt:lpstr>Οργανωση ασκησεων</vt:lpstr>
      <vt:lpstr>Τυποι ασκησεων</vt:lpstr>
      <vt:lpstr>Προσθηκη νεου μαθητη</vt:lpstr>
      <vt:lpstr>Προσθηκη νεου μαθητη</vt:lpstr>
      <vt:lpstr>Προσθηκη νεου μαθητη</vt:lpstr>
      <vt:lpstr>Αλλαγη στοιχειων μαθητη</vt:lpstr>
      <vt:lpstr>Αλλαγη στοιχειων μαθητη</vt:lpstr>
      <vt:lpstr>Portfolio μαθητη</vt:lpstr>
      <vt:lpstr>Δημοσιευση στο περιοδικο</vt:lpstr>
      <vt:lpstr>Αλλαγη προσωπικων στοιχειων</vt:lpstr>
      <vt:lpstr>Βλεποντασ τισ απαντησεισ των μαθητων</vt:lpstr>
      <vt:lpstr>Βλεποντασ τις απαντησεισ των μαθητων</vt:lpstr>
      <vt:lpstr>Βλεποντασ τις απαντησεισ των μαθητων</vt:lpstr>
      <vt:lpstr>Βλεποντασ τις απαντησεισ των μαθητων</vt:lpstr>
      <vt:lpstr>Βλεποντασ τις απαντησεισ των μαθητων</vt:lpstr>
      <vt:lpstr>Βλεποντασ τις απαντησεισ των μαθητων</vt:lpstr>
      <vt:lpstr>Βλεποντασ τις απαντησεισ των μαθητων</vt:lpstr>
      <vt:lpstr>Μηνυματα</vt:lpstr>
      <vt:lpstr>Μηνυματα</vt:lpstr>
      <vt:lpstr>Νεο μηνυμα</vt:lpstr>
      <vt:lpstr>περιοδικο</vt:lpstr>
      <vt:lpstr>Αντιμετωπιση προβληματων</vt:lpstr>
      <vt:lpstr>Αντιμετωπιση προβληματων</vt:lpstr>
      <vt:lpstr>Αντιμετωπιση προβληματων</vt:lpstr>
      <vt:lpstr>Αντιμετωπιση προβληματων</vt:lpstr>
      <vt:lpstr>Αντιμετωπιση προβληματων</vt:lpstr>
      <vt:lpstr>Αντιμετωπιση προβληματων</vt:lpstr>
      <vt:lpstr>Αντιμετωπιση προβληματων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7 κλειδια του δρακου</dc:title>
  <dc:creator/>
  <cp:lastModifiedBy>Anthi Revithiadou</cp:lastModifiedBy>
  <cp:revision>71</cp:revision>
  <dcterms:created xsi:type="dcterms:W3CDTF">2006-08-16T00:00:00Z</dcterms:created>
  <dcterms:modified xsi:type="dcterms:W3CDTF">2014-06-11T11:45:05Z</dcterms:modified>
</cp:coreProperties>
</file>